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7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7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4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72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116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4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5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20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795E9-7626-4631-B05E-B05D100E6551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90022-4ED9-43C7-BC1B-0CBF682AE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0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frm=1&amp;source=images&amp;cd=&amp;cad=rja&amp;docid=blOZIjuldzC65M&amp;tbnid=Jt3QgR-fxHMssM:&amp;ved=0CAUQjRw&amp;url=http%3A%2F%2Fwww.sierra-view.com%2Fbody.cfm%3Fid%3D25%26action%3Ddetail%26ref%3D95&amp;ei=SA7wUozSMojhoATUzYDYBA&amp;bvm=bv.60444564,d.cGU&amp;psig=AFQjCNHRsqIqxHE5ROEXZADMXweH9XI-hw&amp;ust=139155039516196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docid=bTnrGLTYtpKFaM&amp;tbnid=5Y0gnHHq8PtFAM:&amp;ved=0CAUQjRw&amp;url=http%3A%2F%2Fwww.sierra-view.com%2Fbody.cfm%3Fid%3D27%26action%3Ddetail%26ref%3D33&amp;ei=Ag_wUu6AOsyDogSj4YDICQ&amp;bvm=bv.60444564,d.cGU&amp;psig=AFQjCNEiwhRAGAhJrHudUwrgUUiukHyz1g&amp;ust=1391550591307215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google.com/url?sa=i&amp;rct=j&amp;q=&amp;esrc=s&amp;frm=1&amp;source=images&amp;cd=&amp;cad=rja&amp;docid=_Ne0zJPdFevPLM&amp;tbnid=60ORJlAioGCLJM:&amp;ved=0CAUQjRw&amp;url=http%3A%2F%2Fwww.stlouisapn.org%2F&amp;ei=qBHwUqb-Fs_zoATtmoLABg&amp;bvm=bv.60444564,d.cGU&amp;psig=AFQjCNGNw_jvGgjh9GnxpVr0j6HMdxHq9A&amp;ust=139155126682127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Building Quality Health Academies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26089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porterville-fs1\KevinElling$\My Pictures\PA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95600"/>
            <a:ext cx="3886200" cy="3254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porterville-fs1\KevinElling$\My Pictures\Panth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8961"/>
            <a:ext cx="3597267" cy="232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2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Quality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Tweak the classes according to need</a:t>
            </a:r>
          </a:p>
          <a:p>
            <a:r>
              <a:rPr lang="en-US" dirty="0" smtClean="0"/>
              <a:t>Common Preps for teachers</a:t>
            </a:r>
          </a:p>
          <a:p>
            <a:r>
              <a:rPr lang="en-US" dirty="0" smtClean="0"/>
              <a:t>Bi-monthly meetings</a:t>
            </a:r>
          </a:p>
          <a:p>
            <a:r>
              <a:rPr lang="en-US" dirty="0" smtClean="0"/>
              <a:t>Board input</a:t>
            </a:r>
          </a:p>
          <a:p>
            <a:r>
              <a:rPr lang="en-US" dirty="0" smtClean="0"/>
              <a:t>Industry needs</a:t>
            </a:r>
          </a:p>
          <a:p>
            <a:r>
              <a:rPr lang="en-US" dirty="0" smtClean="0"/>
              <a:t>Passionate teachers</a:t>
            </a:r>
            <a:endParaRPr lang="en-US" dirty="0"/>
          </a:p>
        </p:txBody>
      </p:sp>
      <p:pic>
        <p:nvPicPr>
          <p:cNvPr id="8194" name="Picture 2" descr="J:\PAHS\PAHS Photos\Sophs Biology\IMG_0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4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Roundtable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1676400"/>
          </a:xfrm>
        </p:spPr>
        <p:txBody>
          <a:bodyPr/>
          <a:lstStyle/>
          <a:p>
            <a:r>
              <a:rPr lang="en-US" dirty="0" smtClean="0"/>
              <a:t>Sequencing, Student Contracts, Student Recruitment, Integrated Projects, Scholarships, Mentorships, and/or Other?</a:t>
            </a:r>
          </a:p>
          <a:p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870971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0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Presenters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3339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Dr. </a:t>
            </a:r>
            <a:r>
              <a:rPr lang="en-US" b="1" dirty="0">
                <a:solidFill>
                  <a:schemeClr val="tx2"/>
                </a:solidFill>
              </a:rPr>
              <a:t>K</a:t>
            </a:r>
            <a:r>
              <a:rPr lang="en-US" b="1" dirty="0" smtClean="0">
                <a:solidFill>
                  <a:schemeClr val="tx2"/>
                </a:solidFill>
              </a:rPr>
              <a:t>evin </a:t>
            </a:r>
            <a:r>
              <a:rPr lang="en-US" b="1" dirty="0" err="1" smtClean="0">
                <a:solidFill>
                  <a:schemeClr val="tx2"/>
                </a:solidFill>
              </a:rPr>
              <a:t>Elling</a:t>
            </a:r>
            <a:r>
              <a:rPr lang="en-US" b="1" dirty="0" smtClean="0"/>
              <a:t>: </a:t>
            </a:r>
            <a:r>
              <a:rPr lang="en-US" dirty="0" smtClean="0"/>
              <a:t>(retired doctor of chiropractic) Lead Teacher PAHS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Ms. Pam Avila NP</a:t>
            </a:r>
            <a:r>
              <a:rPr lang="en-US" b="1" dirty="0" smtClean="0"/>
              <a:t>: </a:t>
            </a:r>
            <a:r>
              <a:rPr lang="en-US" dirty="0" smtClean="0"/>
              <a:t>(retired nurse practitioner)             CTE teacher</a:t>
            </a:r>
          </a:p>
          <a:p>
            <a:r>
              <a:rPr lang="en-US" b="1" dirty="0" smtClean="0">
                <a:solidFill>
                  <a:schemeClr val="tx2"/>
                </a:solidFill>
              </a:rPr>
              <a:t>Dr. Myron Lord</a:t>
            </a:r>
            <a:r>
              <a:rPr lang="en-US" b="1" dirty="0" smtClean="0"/>
              <a:t>: </a:t>
            </a:r>
            <a:r>
              <a:rPr lang="en-US" dirty="0" smtClean="0"/>
              <a:t>(retired </a:t>
            </a:r>
            <a:r>
              <a:rPr lang="en-US" dirty="0" err="1" smtClean="0"/>
              <a:t>ObGyn</a:t>
            </a:r>
            <a:r>
              <a:rPr lang="en-US" dirty="0" smtClean="0"/>
              <a:t>)                                    Chairman PAHS Advisory Board</a:t>
            </a:r>
          </a:p>
          <a:p>
            <a:pPr marL="0" indent="0" algn="ctr">
              <a:buNone/>
            </a:pP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Round Table Discussion</a:t>
            </a:r>
          </a:p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Jeanni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Buzzelli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– Dean, Lead Counselor PHS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Salma Aziz </a:t>
            </a:r>
            <a:r>
              <a:rPr lang="en-US" dirty="0" smtClean="0"/>
              <a:t>– Assistant Principal PHS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Karen Fleming </a:t>
            </a:r>
            <a:r>
              <a:rPr lang="en-US" dirty="0" smtClean="0"/>
              <a:t>(retired RN) CTE teacher 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Ashlee Starks </a:t>
            </a:r>
            <a:r>
              <a:rPr lang="en-US" dirty="0" smtClean="0"/>
              <a:t>– Math teacher PAHS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68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About PAHS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7244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Been a CPA for …years.</a:t>
            </a:r>
          </a:p>
          <a:p>
            <a:r>
              <a:rPr lang="en-US" dirty="0" smtClean="0"/>
              <a:t>NAF certified academy for 2 years.</a:t>
            </a:r>
          </a:p>
          <a:p>
            <a:r>
              <a:rPr lang="en-US" dirty="0" smtClean="0"/>
              <a:t>NAF editors and pilots</a:t>
            </a:r>
          </a:p>
          <a:p>
            <a:r>
              <a:rPr lang="en-US" dirty="0" smtClean="0"/>
              <a:t>Connect Ed/Linked Learning </a:t>
            </a:r>
          </a:p>
          <a:p>
            <a:r>
              <a:rPr lang="en-US" dirty="0" smtClean="0"/>
              <a:t>Strong CTE component</a:t>
            </a:r>
          </a:p>
          <a:p>
            <a:r>
              <a:rPr lang="en-US" dirty="0" smtClean="0"/>
              <a:t>Incoming freshman class of over 100 for past three years.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4800"/>
            <a:ext cx="33337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40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Advisory Board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4495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Dr. Lord – chairman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Suorsa</a:t>
            </a:r>
            <a:r>
              <a:rPr lang="en-US" dirty="0" smtClean="0"/>
              <a:t> (optometrist) </a:t>
            </a:r>
          </a:p>
          <a:p>
            <a:r>
              <a:rPr lang="en-US" dirty="0" smtClean="0"/>
              <a:t>Dr. Ramon </a:t>
            </a:r>
            <a:r>
              <a:rPr lang="en-US" dirty="0" err="1" smtClean="0"/>
              <a:t>Resa</a:t>
            </a:r>
            <a:r>
              <a:rPr lang="en-US" dirty="0" smtClean="0"/>
              <a:t> (pediatrician)</a:t>
            </a:r>
          </a:p>
          <a:p>
            <a:r>
              <a:rPr lang="en-US" dirty="0" smtClean="0"/>
              <a:t>Ms. Donna Hefner (CEO Sierra View Hospital)</a:t>
            </a:r>
          </a:p>
          <a:p>
            <a:r>
              <a:rPr lang="en-US" dirty="0" smtClean="0"/>
              <a:t>Dietician, MDs, and people with backgrounds in emergency medicine.</a:t>
            </a:r>
          </a:p>
          <a:p>
            <a:endParaRPr lang="en-US" dirty="0"/>
          </a:p>
        </p:txBody>
      </p:sp>
      <p:pic>
        <p:nvPicPr>
          <p:cNvPr id="3074" name="Picture 2" descr="http://www.sierra-view.com/physphoto/Res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55" y="3332147"/>
            <a:ext cx="142875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porterville-fs1\kevinelling$\Desktop\Dr. Es Stuff\PAHS\Student Photos\Dr Lo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355" y="381000"/>
            <a:ext cx="1466850" cy="196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porterville-fs1\kevinelling$\Desktop\Dr. Es Stuff\PAHS\Student Photos\IMG_07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1803754"/>
            <a:ext cx="2708074" cy="203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sierra-view.com/images/IMG_3698-1-6-6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298935"/>
            <a:ext cx="1869874" cy="233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10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Strong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Everyone sees doctors – ask around</a:t>
            </a:r>
          </a:p>
          <a:p>
            <a:r>
              <a:rPr lang="en-US" dirty="0" smtClean="0"/>
              <a:t>Think outside the box (allied, alternative health, emergency services)</a:t>
            </a:r>
          </a:p>
          <a:p>
            <a:r>
              <a:rPr lang="en-US" dirty="0" smtClean="0"/>
              <a:t>Give them a brochure with contact information</a:t>
            </a:r>
          </a:p>
          <a:p>
            <a:r>
              <a:rPr lang="en-US" dirty="0" smtClean="0"/>
              <a:t>Get their contact information</a:t>
            </a:r>
          </a:p>
          <a:p>
            <a:r>
              <a:rPr lang="en-US" dirty="0" smtClean="0"/>
              <a:t>Board meets 70 minutes once a month</a:t>
            </a:r>
          </a:p>
          <a:p>
            <a:r>
              <a:rPr lang="en-US" dirty="0" smtClean="0"/>
              <a:t>It’s prestigious to be on the board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9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Industry Partners/Internships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724400" cy="533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Advisory Board members</a:t>
            </a:r>
          </a:p>
          <a:p>
            <a:r>
              <a:rPr lang="en-US" dirty="0" smtClean="0"/>
              <a:t>Member’s friends/colleagues</a:t>
            </a:r>
          </a:p>
          <a:p>
            <a:r>
              <a:rPr lang="en-US" dirty="0" smtClean="0"/>
              <a:t>Pathway teacher’s providers.</a:t>
            </a:r>
          </a:p>
          <a:p>
            <a:r>
              <a:rPr lang="en-US" dirty="0" smtClean="0"/>
              <a:t>Hospitals</a:t>
            </a:r>
          </a:p>
          <a:p>
            <a:r>
              <a:rPr lang="en-US" dirty="0" smtClean="0"/>
              <a:t>Skilled Care Facilities</a:t>
            </a:r>
          </a:p>
          <a:p>
            <a:r>
              <a:rPr lang="en-US" dirty="0" smtClean="0"/>
              <a:t>Mental Health</a:t>
            </a:r>
          </a:p>
          <a:p>
            <a:r>
              <a:rPr lang="en-US" dirty="0" smtClean="0"/>
              <a:t>Urgent Care </a:t>
            </a:r>
          </a:p>
          <a:p>
            <a:r>
              <a:rPr lang="en-US" dirty="0" smtClean="0"/>
              <a:t>Ask District to help</a:t>
            </a:r>
            <a:endParaRPr lang="en-US" dirty="0"/>
          </a:p>
        </p:txBody>
      </p:sp>
      <p:pic>
        <p:nvPicPr>
          <p:cNvPr id="4098" name="Picture 2" descr="https://encrypted-tbn0.gstatic.com/images?q=tbn:ANd9GcT5Tnc50YVkAvM9ls_oUZv1s3HpWGaAeJggBnQwRq9yjqeLAbo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06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77" y="3429000"/>
            <a:ext cx="523875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 descr="data:image/jpeg;base64,/9j/4AAQSkZJRgABAQAAAQABAAD/2wCEAAkGBhQSERQUEhIWFBQWGBQUFxUVFBQUFBUUGBQVFBQUFBQXHCYeFxkkGhYUHy8gJCcpLCwsFR4xNTAqNSYrLCkBCQoKDgwOGg8PGiwkHCUsLCwsKSwsLCwvLC0sLCwsLCkpLCwsKSwsLCwpLCwsLCwsLCwpLSwpKSwsLCwsLCwpLP/AABEIAP8AxgMBIgACEQEDEQH/xAAbAAEAAgMBAQAAAAAAAAAAAAAABAUCAwYBB//EAEEQAAEDAgQCCAMGBQMCBwAAAAEAAgMEEQUSITFBUQYTImFxgZGhMrHBByNCUtHwFGJygrIkc+FjkhUzQ6LCw9L/xAAaAQACAwEBAAAAAAAAAAAAAAAAAwECBAUG/8QAMBEAAgIBBAECAwYHAQAAAAAAAAECEQMEEiExQRNRIjNhMnGBkaHwBRUjQlKx4RT/2gAMAwEAAhEDEQA/APuKIiACIiACIiACIiACIiACjVuIxxC8jw0d51PgNytWL4q2CMvcR3Am1yvjfSjpb/ESOteVw0B2Y3uaP1ulTybeF2Nhj3cvo73E/tQgidZrHPHPMGa8gDcrRTfavC51nMt4PvbuuQAfJfKMMq2xy3na3fUvGZo8Abj2K+h4V0mw91mujjy7X6hjm+dm6JTySHenH2O4w/pVBN8L9eStwVyB6OUE7fuQxrtw6F2RwPMBunsoVC6qoZLOkdPT8Q4DrGj8wLRZxHKwPirRy+4p40+jvUWEMoc0OabggEEcQdlmtAkIiIAIiIAIiIAIiIAIiIAIiIAIiIAIiIALx7rAk7DVeql6WYmYaZ5ABceyL7DS5J7rA+yrJ0rJirdHz/pVijp5CS4huwjB0y8MxI89FxkssebLEwF5001A89h5LRiFdNUy5M2l9m3A812fRro0yEDQFx1JXPba5fZ04QT+4qqToq+VvbGvPirLD/s8F7l5B4Eb+Hgu2p6cW2UuKFQnJjHtXg+W410dmpzmjc7TXs3B9lvwT7R5ABHODK3Yh2kotxafxH3X06WlBGoXDdM+hjXtMkQDZG69x8VZ/UXSfR2fRfEGZW9Wc0UnaYRsCdxbgSdxz77rpl8N+z3pC9kroXm1zq07h42cPkeeh5r7gx1wDz1WrDK7i/BizQp2ZIiJ4gIiIAIiIAIiIAIiIAIiIAIiIAIiIALnumxApnOdawDr3tbbv8F0K4H7XMWyUoiAuXFrj/SDltbxPslZa2NMbiTc1R8y6PO6yoLvG1tl9Ioo9lxHRCktFntqbgeq6dlQ+PU1ETf5XDb31XPlzI6seInW040UqMLnMOxp5Nn5HN2D4zp5hX8U+l1dNCpJkoqvqRdR5+kABs2N7+HZGnuvH4iT/wClI0cy3QeNjp4qZNNERTT5PmWLUHV1j3xCxaQTbbK7Qj1svumHyZoozzYw+rQV86qKVn8U9j7fexjfxIHuvpFJFlYxo2a1o9AAnafsz6lm1ERazGEREAEREAEREAEREAEREAEREAEREAF82+1ZjXFoJ1MdgB3vOq+kriunOHNMscjtiC0g917W7+0s+o+xZq0lepz9TjsCpAIWM7vqtVf9nzpMzusJcbFocSA3hYAEA8D5Kwpo8r2gbf8AK7Gmb2QsMG7s6WRKqOaiwgU8TQ0ZSG2d2ie1e4y3uSO4nw4hXeEzF0RvvsoONTjNlBuRuBw8VY4bHlhHqrdyIqonP9KqOdwBidILOaMrLDsX7Tr7XtfRe4FHXNdaR2eMgavAa8P/ABANG7e/TwXXxsuLpO3K1XrgVfJyOM4U6WshcHZRG0OPfYkgW4629F9Dwe/URZt8jb+i5cUJfIxw3tl97rsmNsAOWibp022xGqaUVFGSIi2GAIiIAIiIAIiIAIiIAIiIAIiIAIiIAKPXUDJWFkjbg+RB5g8CpCKGr4ZKbXKPmmO0ghqS1l8rQ219TtffzUuXEXNYANCePJS+mlDaUScHttf+ZvD0sq2upxJT8drXGhB5rlTW2bR2sclOEWytdE5xOUkE8Rv4roqF8vVZXcLa238lV9G8Op8obIHtcDYyB7iDcgC5JuOK6b/w6mYNJJHb6NeXeWmybDG+7JyZK+Fp/kQJKoxEPuS38Q7vzKTUV+ZunFVNLhJM8r3SP6k6Rwl1wBaxLzxub6eCnU9GOywa2s0eKXK1wivw9s6HDMODbPvckDTYDT3VksY22AHLRZLpxioqkcecnJ2wiIrFQiIgAiIgAiIgAiIgAiIgAiIgAiIgAiIgCh6ZutTXtftt+vouQoqqwLTsdV1vTd1qYd72fU/RcM4cVzNS6yHV0ivH+JdU2G65gbX5KyjpXAau0VNh2L5dHK2jxdp+EXVYyVdjpbja/siwVlgdGPjO9yB3cz4qqzX1K6DBm/ct77n3KdgSczLqG1AnIiLec4IiIAIiIAIiIAIiIAIiIAIiIAIiIAIiIALCSQAXJsBxKSSWF1yPS/GyxoYyxkfsODG8Xkcbe5WPVapYFS5k+kOw4XllSNHSzG2TZI4ySGuJJ2G1hb1KqY6e4UOgp9efjurenbY2XNc5Te6XZ2IwWNbYmmlpL7q1iisNFhCxSWK8URJ2eEWC6HB5AYmAHUA39SufkN9FRYmHtfHK0OeInZixri12W4u5ltzzHEe7IZvSd0IyYvUVH0tFU4VjzJWghwcDsQrUFb8Gox543BnMnCUHUj1ERaCgREQAREQAREQAREQAREQARQ6jEQ02Gp9h4lVU1e9xIzHy0HsiijmkXktQ1u5/X0VZVdImt2bfxICgOksLqpMPWztFrjc9wBv77Ks5KEXJlNzk6RaY3O6SGJznmM9YxwDDYHXZx3Ol/NcrTwukc6WTVzyde4HQDkO5X1VUdbUED4IhlH+5+I+Wg9UZTMzEW138j+yPJcZwllj6kvc6+myqEnD6EOipACtz4rSDv+alfwg4aLFtGbg32RtpUbN18nhiIK2RhSXEcVoa7dWordmUbOPNa+pXucleOpSfxWUNWR0VkVKQ1z4Oy4SSCw+F9iL3HDW+ytsF6VBxLHdl43afmOY71jhsDRE3LqCXPvzzOJv7qlxmgDnhwu0g3Dhu08bfotE9JwsmPiVfn95ypZ/jlGXKtnbNxoA2c23gb6c1Kir2O2cPPRcxTRF0TC82e0kA7A8NuRstrHc9+IWjTahZVT4ku0JyJwfHKOrRc3HXuj2OnLcK8o6vOL2seIWsrGaZIREUFwiIgAiIgAqrpBiBjjs02c64HMDiQrVcLjld1k5sey3sgd2uvrdBSbpFpFLeNp4lo+S9hiWnCzeJvgpjirCCPWuGUjmCFXYJLkgfO/extfk249yFlUyGR4Y3ibfqV50l0hZCzQEhtv5W7/Rc/VytrGvPZowqrm/BV9Dr9US7VznyPJ5lzibq2xFhADx+Hf8ApO/odfVR8Diyiw4K2ey++t9Ld3ELRDHeLaRHI4ZN6IkFSpcUoVSIDG4s82nm3h+ikxuIXO5TpndpSVonPZdeCBamTraKhHBHKM+pAVH0lxEhnVxntyERi3Nxy/VWFZXWCpcDgM9UZT8EW3+44WHoLn0V4LdJRRWT2Qc34OjbEGNDRs1oaPBosPkqwRdY8Ac/birOo+E+BUXBCMjnngCt2om4Q478HDxx3S5PcYhJaGsNizVvj3936pRVImiD7WcOy8cQRv8AvkV4HOe0OaOydQeJHNRaSTqpr/gks13IP2aT47eiy5cHoxWSHce/qvIyOTfJxl0ybG+5sVIw2tIJdwzuB/pvb6KLIzLKB3+24/fctkMYa0t43uf7iSt+OSnG0Z2nGR1bTdeqDhU925fy6eXBTlJoTtWEREEhEXhKAIOM1nVxm3xHQfUrg2i5J/ei6DG6zPd3Dh4f8/VUMDdPVSZZytl5hB+7HmtmJ1ORhK04Mfu/VQMbkMrmxN3cQFEpbVbJXPBL6Nw3aZTu7Rvhz9fktOJHPNbg0W+p91cXbDGbfDE33toPH9VT0sJAJcbuP63XJ07ebK5v9/vo15VsgomeFs3Vm4KHh8dgfFTXFdeKpGRmmqp8wFviG31B8VhBY7jVbHSa6LIQX14/vdZ82Hd8S7Nmn1Oz4ZdAwhRJ3ALXVVpaSHaEcFR1WJFzg1gLnE2AG5PJc6T8HYgm+b4Mq+Z0jhHGLucbAfMnkAumwzDmwRNY3W2rnfmcfid++AC0YJgwgaXOsZXfEeAH5G93M8VYFdHT4dit9nJ1eo9R7Y/ZX6mpzbghcDinSGqp88MMIe3JJdxaXHNrlZYEWuCNV9BAXM9KKVzXxyN2Lg1/LY5SfMj0TpwU1yY4yaZdYexzWNB0Ia0Hxtr7rLEKYZc3r9D4rOifmY13NrT6gFa8VmDIXOPDL/kB9Vek1TKdGEz8z4Hfmbr5EfqsaKbO+Vw2Dsg78lw7/wBxt5KlwaSp65zZXZo4zaMnLmN3XIGUDshuQa63Dl0dPThoytFgCT5lxcfclZ9Ljlix7ZF80lKdok0U+V/nr4FXwK5onUnkbeWivMPmu23EaeXBPZON+CUiIoHBQMXqLMyg6u0/t/F+nmpk0oa0uOgAuVzjqgyEvP4thyaNgpRSbpFfWv0HLc/IKDAzRw7/AKKfVN3B46qvpHauHgpMxMwiqsHs4gFw77bj5FMBgvK6R5FwDYXHnbwHzWNBhUj3ukZs0HTi51iAB+pXK0XTaOmlBqMxfHJIOra1ri1lg25I00N7a890rLDfHbY7Emmmzt8RfZjGneRxkd4Cxt6lg8lpjVRgWKmrDpi4kElrAS02AcSdBtfTQ6q8Y1J02D0lTJy5N7N8QstjhdeMC2sC2CjFkNlsY5ZLW5qCSJjeFCeMgHK8Dsu7+TubfkoPRjo91Dc8pDpnb21DB+Vp4954+G9yxy9KX6cd26uRqzTUNl8GRKELzMvQUwUeBqj4hTB8b28wfUaj3ClJZAFTgU2aBnMXaf7SR+iwx34GN/M9vsbrDA+yZmflff1BHzaVrxw9tvc17vPRo9yoIlyyThUWmY8bu9TcfNToSsIm5Y9OAt9FnTDRSQYROuXeJ/RTaGfKe7Y+CraM7+JPuprUAn5L8IouHz3bY7t08uCKhqTtWVnS2SVsQMbcwB7Y12todOF/ouVoulwJLXx5bGxym9rbm3EL6OQuR6Q9BGyHrKezHXLizZpJ1Jafw+G3gpFZIN8ojTVDXWLCHNte4+ShGOxNlU9W+J5ZIDG8W12/fyWdFi0lyXAPFzwsbX01H6Jc8sYVuDDgyZr2ro6Y4mIoorE5XB7eyL3lzMFjy7OZcRO6nbUVAlLGFzy8h0d5Cw5cghNwG9kHwzDkunp8bAGUs7N75XXFncHMeNjuuPxfAn1jzpZrXEZnODi3YkAgbWIsAiM4z+yx808f21Rv6ByNMsxZcNLg5wsAzOb2yAbab+S7yl1uVzeCYS2BuWMWLiPWwC6ens0Bo5JqMknbsktCyY9YMK9De15KQJC1vCjRTlj8jtj8J+ilvQT2a1ldYheoAFegrBxWGayCDeFldawV6X2CCSow4/6mcc9fR5//AEouJSXqQDtaJvrJc/JeYTPepe7bMJCPDO231WjGZv8AUAj8Iiv4h5I9lBHsXtRJZgA30CkRMs1VE+JsbLkJu4akDU3O1+WnzUp1a4t0s3w1PqUqeeEOG+R+LTZMnKXBsZZmpIFjrfTRQKrH3k9XSxGWS+W5BDG95G5Gu+gWzCqDrpXNc47ZtdTbY2v5LraHDmRAhjQL7ni7vJU48inHciMmnlCe1kXAcMfEy80nWSutnP4R/KxuwA90VoisXSrgIiIJOd6cZBTFxaC/M1rCRqCTrbyBXGYdTaBdl08b/pR/uM+q5rD2aLm6x3JI6uhjUHL3ZvFOLKvoHhk00W2YNlHj8D/kz1V21i5LpNVfw08M5+Frsj/9t/ZcfLQ+SVglsmmM1MPUxSidJSHKHP5Cw8TopEM3FVtdLlgPe72Cwp6y3Fdnweb8nRRSre06qkNYRqFa084cA4IJNGJfCHcQbqZTVGZqi147JC1Yc/RSVT5LNYkry68JQXDlqDtV69yxjQVNdTU5dFxOHdMqn+KfDUN3cWiLIGuDS4NY6I7y76jkCeFl2U8d1WVJBI0BLb5XEatvvY7jyUEppdieobHJG7+wEcydGnx2B525qDXzi0hBuAHyuO2wdYHlyWOKyue3UB3MnQnucNj46d91UYnjoc/+HfFd72tc4xkg5b9kSE77Em1uF1SUtqdjcePfJJM34dUaGaZwBcS9xOwJ1t5DTyXUYTXxzMzRvDxtpwOhsQdQdR6rnZejwqGZZXCFjSHBwjDyLfE7PIdOzcaDjxVr0VwtsMZEZkkLzmLndp7rAMZfYABoAXKcF3dtne3S6qootKWfqp438L5T/S7Q/Q+S7ZcRi1K4DUWuL/uy6vCarrIY38S0X8RofcFaNK2rgzLq0mlNfcTERFuMAREQBzHT+W1Owc5W+ga4/oqGgOis/tFfpAP5pD6BoHzKq8OOi5Wpf9Q7OlX9FFpGFQ9MsI6+ne3jY2V/EFrq26FKQ3ycfR1Zfh9Lm+LqwD4t7B/xWcLyQFExKqbGBED8ObQfzPc4fMKzw+HsC/JdqPMUzy8+Mkl9SUJ9Fc4c/RVLYeasKR9gFKAnYm7sXUbDXrfUtzwvA3sSPLVVmD1FwFbwU/uOgBWDnIXaLVm4oLsSOWV7BamFM1yggPKqyNbFWTyoFWQCCghlHj9Z1Meli9zmsjB4uJ49wFz5L3DqBkby55Es8lu7QDQfysHL6qprqoT1d7Xjp7+crht5N/yVzh8GT76QEyO+Fo37h3ABYNRkt7fB2NDgSjvfbLumwDP2p3XaNQzZg8vxea3R11jlgYXlumfZg4fF+LwF0p4+saHzO0H4dmD+38R8bqwhc34rZGNG53I7hsPNIS9jbJ13yR6+ncGAyPDnngCTYWvp3K16JyXp7flc8e9/qucieXDM5xJPPgOQHBXvQ4/dyD/qH3a1WwNPJx7CtTFrFT9zoERF0TlhERAHGfaINafxk/8ArVVQFWv2hnWn8ZfkxVdFsuTqfms7el+Svx/2WsRWFW/ReRuWmrNwk2MS5OKHRh81VNJ1gAz3Ayl2lh3hXE9NUNsGOjJ7w76LZh0wzyDUHNfXw4Kxp7FxJutMc80kkzPPR4m3JooKmjrDa0rBzsCPndWVBh9Sy2aRsjSNWuBBH9Lmj5q5ijF1PjaOCus0/cVLS4vYoqKWaKTVmaI8nAuHkbXC8ZTNjILCfjOlj8JOhtw0V3JGtDolZamaFPQY5dNmUtU3QBw15Lx8w2utToRyWl9IFdav3Qt/w/2l+n/TfLUhthfUr0VAAUJ1EL3481g6l7z6lH/sXsV/l0v8kSZqzkuc6VYsY4HPGpGw4knYequDRePqV43DRfZVes9kWX8NfmX6HO4FRNDAX6u3I/M8m7nHzV7BMG3kfZztg0cBwHd3lTGYaOSksoRyWJyk3Z1UoxVEWmxOO2aUm4v2Q0kDh2QNz7qK/EHTG1i2MHss4nkX8z3K2NALbLU6kA4Ibk1RaO1OzWNGq96Gf+XJ/X/8QqKVX3QsfcvP/UP+LU7TfMM+q+UzoURF1DjhERAHIfaJCckL+DXub/3NBH+BVLQu0XXdMabPSSc25Xj+0i/tdcZhZu63ddczVR+OzsaSV4q9i2BR7dFmGrwuWeh9kZ9ADwWBw5w+FxHuFND1k16KJ3Mr43Oae36jUefJWmE1DXtJDgQNNCsDqqyswSNxJALXHixzmE+JaRdXUmirSkXsz281HNua5WXB5mH7qof4SWkHqdfdeCrqo/jjY8c2Psf+136qN6ZZYq6Z05csTKFzLOljL5XhzDyIv/jdWUeIg7bIDbRZ5wvQQoAnWReVAUTrBAbKG2YrJsqCKJwlCy65Qg9ZhysmVaJXWrx+y0goHqxFGqtGmi6LopFlpwfzOc73t9FzVQ/NoF29DTdXGxn5QB58fdaNPH4mzNq5VBRN6Ii3HM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562100"/>
            <a:ext cx="25241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data:image/jpeg;base64,/9j/4AAQSkZJRgABAQAAAQABAAD/2wCEAAkGBhQSERQUEhIWFBQWGBQUFxUVFBQUFBUUGBQVFBQUFBQXHCYeFxkkGhYUHy8gJCcpLCwsFR4xNTAqNSYrLCkBCQoKDgwOGg8PGiwkHCUsLCwsKSwsLCwvLC0sLCwsLCkpLCwsKSwsLCwpLCwsLCwsLCwpLSwpKSwsLCwsLCwpLP/AABEIAP8AxgMBIgACEQEDEQH/xAAbAAEAAgMBAQAAAAAAAAAAAAAABAUCAwYBB//EAEEQAAEDAgQCCAMGBQMCBwAAAAEAAgMEEQUSITFBUQYTImFxgZGhMrHBByNCUtHwFGJygrIkc+FjkhUzQ6LCw9L/xAAaAQACAwEBAAAAAAAAAAAAAAAAAwECBAUG/8QAMBEAAgIBBAECAwYHAQAAAAAAAAECEQMEEiExQRNRIjNhMnGBkaHwBRUjQlKx4RT/2gAMAwEAAhEDEQA/APuKIiACIiACIiACIiACIiACjVuIxxC8jw0d51PgNytWL4q2CMvcR3Am1yvjfSjpb/ESOteVw0B2Y3uaP1ulTybeF2Nhj3cvo73E/tQgidZrHPHPMGa8gDcrRTfavC51nMt4PvbuuQAfJfKMMq2xy3na3fUvGZo8Abj2K+h4V0mw91mujjy7X6hjm+dm6JTySHenH2O4w/pVBN8L9eStwVyB6OUE7fuQxrtw6F2RwPMBunsoVC6qoZLOkdPT8Q4DrGj8wLRZxHKwPirRy+4p40+jvUWEMoc0OabggEEcQdlmtAkIiIAIiIAIiIAIiIAIiIAIiIAIiIAIiIALx7rAk7DVeql6WYmYaZ5ABceyL7DS5J7rA+yrJ0rJirdHz/pVijp5CS4huwjB0y8MxI89FxkssebLEwF5001A89h5LRiFdNUy5M2l9m3A812fRro0yEDQFx1JXPba5fZ04QT+4qqToq+VvbGvPirLD/s8F7l5B4Eb+Hgu2p6cW2UuKFQnJjHtXg+W410dmpzmjc7TXs3B9lvwT7R5ABHODK3Yh2kotxafxH3X06WlBGoXDdM+hjXtMkQDZG69x8VZ/UXSfR2fRfEGZW9Wc0UnaYRsCdxbgSdxz77rpl8N+z3pC9kroXm1zq07h42cPkeeh5r7gx1wDz1WrDK7i/BizQp2ZIiJ4gIiIAIiIAIiIAIiIAIiIAIiIAIiIALnumxApnOdawDr3tbbv8F0K4H7XMWyUoiAuXFrj/SDltbxPslZa2NMbiTc1R8y6PO6yoLvG1tl9Ioo9lxHRCktFntqbgeq6dlQ+PU1ETf5XDb31XPlzI6seInW040UqMLnMOxp5Nn5HN2D4zp5hX8U+l1dNCpJkoqvqRdR5+kABs2N7+HZGnuvH4iT/wClI0cy3QeNjp4qZNNERTT5PmWLUHV1j3xCxaQTbbK7Qj1svumHyZoozzYw+rQV86qKVn8U9j7fexjfxIHuvpFJFlYxo2a1o9AAnafsz6lm1ERazGEREAEREAEREAEREAEREAEREAEREAF82+1ZjXFoJ1MdgB3vOq+kriunOHNMscjtiC0g917W7+0s+o+xZq0lepz9TjsCpAIWM7vqtVf9nzpMzusJcbFocSA3hYAEA8D5Kwpo8r2gbf8AK7Gmb2QsMG7s6WRKqOaiwgU8TQ0ZSG2d2ie1e4y3uSO4nw4hXeEzF0RvvsoONTjNlBuRuBw8VY4bHlhHqrdyIqonP9KqOdwBidILOaMrLDsX7Tr7XtfRe4FHXNdaR2eMgavAa8P/ABANG7e/TwXXxsuLpO3K1XrgVfJyOM4U6WshcHZRG0OPfYkgW4629F9Dwe/URZt8jb+i5cUJfIxw3tl97rsmNsAOWibp022xGqaUVFGSIi2GAIiIAIiIAIiIAIiIAIiIAIiIAIiIAKPXUDJWFkjbg+RB5g8CpCKGr4ZKbXKPmmO0ghqS1l8rQ219TtffzUuXEXNYANCePJS+mlDaUScHttf+ZvD0sq2upxJT8drXGhB5rlTW2bR2sclOEWytdE5xOUkE8Rv4roqF8vVZXcLa238lV9G8Op8obIHtcDYyB7iDcgC5JuOK6b/w6mYNJJHb6NeXeWmybDG+7JyZK+Fp/kQJKoxEPuS38Q7vzKTUV+ZunFVNLhJM8r3SP6k6Rwl1wBaxLzxub6eCnU9GOywa2s0eKXK1wivw9s6HDMODbPvckDTYDT3VksY22AHLRZLpxioqkcecnJ2wiIrFQiIgAiIgAiIgAiIgAiIgAiIgAiIgAiIgCh6ZutTXtftt+vouQoqqwLTsdV1vTd1qYd72fU/RcM4cVzNS6yHV0ivH+JdU2G65gbX5KyjpXAau0VNh2L5dHK2jxdp+EXVYyVdjpbja/siwVlgdGPjO9yB3cz4qqzX1K6DBm/ct77n3KdgSczLqG1AnIiLec4IiIAIiIAIiIAIiIAIiIAIiIAIiIAIiIALCSQAXJsBxKSSWF1yPS/GyxoYyxkfsODG8Xkcbe5WPVapYFS5k+kOw4XllSNHSzG2TZI4ySGuJJ2G1hb1KqY6e4UOgp9efjurenbY2XNc5Te6XZ2IwWNbYmmlpL7q1iisNFhCxSWK8URJ2eEWC6HB5AYmAHUA39SufkN9FRYmHtfHK0OeInZixri12W4u5ltzzHEe7IZvSd0IyYvUVH0tFU4VjzJWghwcDsQrUFb8Gox543BnMnCUHUj1ERaCgREQAREQAREQAREQAREQARQ6jEQ02Gp9h4lVU1e9xIzHy0HsiijmkXktQ1u5/X0VZVdImt2bfxICgOksLqpMPWztFrjc9wBv77Ks5KEXJlNzk6RaY3O6SGJznmM9YxwDDYHXZx3Ol/NcrTwukc6WTVzyde4HQDkO5X1VUdbUED4IhlH+5+I+Wg9UZTMzEW138j+yPJcZwllj6kvc6+myqEnD6EOipACtz4rSDv+alfwg4aLFtGbg32RtpUbN18nhiIK2RhSXEcVoa7dWordmUbOPNa+pXucleOpSfxWUNWR0VkVKQ1z4Oy4SSCw+F9iL3HDW+ytsF6VBxLHdl43afmOY71jhsDRE3LqCXPvzzOJv7qlxmgDnhwu0g3Dhu08bfotE9JwsmPiVfn95ypZ/jlGXKtnbNxoA2c23gb6c1Kir2O2cPPRcxTRF0TC82e0kA7A8NuRstrHc9+IWjTahZVT4ku0JyJwfHKOrRc3HXuj2OnLcK8o6vOL2seIWsrGaZIREUFwiIgAiIgAqrpBiBjjs02c64HMDiQrVcLjld1k5sey3sgd2uvrdBSbpFpFLeNp4lo+S9hiWnCzeJvgpjirCCPWuGUjmCFXYJLkgfO/extfk249yFlUyGR4Y3ibfqV50l0hZCzQEhtv5W7/Rc/VytrGvPZowqrm/BV9Dr9US7VznyPJ5lzibq2xFhADx+Hf8ApO/odfVR8Diyiw4K2ey++t9Ld3ELRDHeLaRHI4ZN6IkFSpcUoVSIDG4s82nm3h+ikxuIXO5TpndpSVonPZdeCBamTraKhHBHKM+pAVH0lxEhnVxntyERi3Nxy/VWFZXWCpcDgM9UZT8EW3+44WHoLn0V4LdJRRWT2Qc34OjbEGNDRs1oaPBosPkqwRdY8Ac/birOo+E+BUXBCMjnngCt2om4Q478HDxx3S5PcYhJaGsNizVvj3936pRVImiD7WcOy8cQRv8AvkV4HOe0OaOydQeJHNRaSTqpr/gks13IP2aT47eiy5cHoxWSHce/qvIyOTfJxl0ybG+5sVIw2tIJdwzuB/pvb6KLIzLKB3+24/fctkMYa0t43uf7iSt+OSnG0Z2nGR1bTdeqDhU925fy6eXBTlJoTtWEREEhEXhKAIOM1nVxm3xHQfUrg2i5J/ei6DG6zPd3Dh4f8/VUMDdPVSZZytl5hB+7HmtmJ1ORhK04Mfu/VQMbkMrmxN3cQFEpbVbJXPBL6Nw3aZTu7Rvhz9fktOJHPNbg0W+p91cXbDGbfDE33toPH9VT0sJAJcbuP63XJ07ebK5v9/vo15VsgomeFs3Vm4KHh8dgfFTXFdeKpGRmmqp8wFviG31B8VhBY7jVbHSa6LIQX14/vdZ82Hd8S7Nmn1Oz4ZdAwhRJ3ALXVVpaSHaEcFR1WJFzg1gLnE2AG5PJc6T8HYgm+b4Mq+Z0jhHGLucbAfMnkAumwzDmwRNY3W2rnfmcfid++AC0YJgwgaXOsZXfEeAH5G93M8VYFdHT4dit9nJ1eo9R7Y/ZX6mpzbghcDinSGqp88MMIe3JJdxaXHNrlZYEWuCNV9BAXM9KKVzXxyN2Lg1/LY5SfMj0TpwU1yY4yaZdYexzWNB0Ia0Hxtr7rLEKYZc3r9D4rOifmY13NrT6gFa8VmDIXOPDL/kB9Vek1TKdGEz8z4Hfmbr5EfqsaKbO+Vw2Dsg78lw7/wBxt5KlwaSp65zZXZo4zaMnLmN3XIGUDshuQa63Dl0dPThoytFgCT5lxcfclZ9Ljlix7ZF80lKdok0U+V/nr4FXwK5onUnkbeWivMPmu23EaeXBPZON+CUiIoHBQMXqLMyg6u0/t/F+nmpk0oa0uOgAuVzjqgyEvP4thyaNgpRSbpFfWv0HLc/IKDAzRw7/AKKfVN3B46qvpHauHgpMxMwiqsHs4gFw77bj5FMBgvK6R5FwDYXHnbwHzWNBhUj3ukZs0HTi51iAB+pXK0XTaOmlBqMxfHJIOra1ri1lg25I00N7a890rLDfHbY7Emmmzt8RfZjGneRxkd4Cxt6lg8lpjVRgWKmrDpi4kElrAS02AcSdBtfTQ6q8Y1J02D0lTJy5N7N8QstjhdeMC2sC2CjFkNlsY5ZLW5qCSJjeFCeMgHK8Dsu7+TubfkoPRjo91Dc8pDpnb21DB+Vp4954+G9yxy9KX6cd26uRqzTUNl8GRKELzMvQUwUeBqj4hTB8b28wfUaj3ClJZAFTgU2aBnMXaf7SR+iwx34GN/M9vsbrDA+yZmflff1BHzaVrxw9tvc17vPRo9yoIlyyThUWmY8bu9TcfNToSsIm5Y9OAt9FnTDRSQYROuXeJ/RTaGfKe7Y+CraM7+JPuprUAn5L8IouHz3bY7t08uCKhqTtWVnS2SVsQMbcwB7Y12todOF/ouVoulwJLXx5bGxym9rbm3EL6OQuR6Q9BGyHrKezHXLizZpJ1Jafw+G3gpFZIN8ojTVDXWLCHNte4+ShGOxNlU9W+J5ZIDG8W12/fyWdFi0lyXAPFzwsbX01H6Jc8sYVuDDgyZr2ro6Y4mIoorE5XB7eyL3lzMFjy7OZcRO6nbUVAlLGFzy8h0d5Cw5cghNwG9kHwzDkunp8bAGUs7N75XXFncHMeNjuuPxfAn1jzpZrXEZnODi3YkAgbWIsAiM4z+yx808f21Rv6ByNMsxZcNLg5wsAzOb2yAbab+S7yl1uVzeCYS2BuWMWLiPWwC6ens0Bo5JqMknbsktCyY9YMK9De15KQJC1vCjRTlj8jtj8J+ilvQT2a1ldYheoAFegrBxWGayCDeFldawV6X2CCSow4/6mcc9fR5//AEouJSXqQDtaJvrJc/JeYTPepe7bMJCPDO231WjGZv8AUAj8Iiv4h5I9lBHsXtRJZgA30CkRMs1VE+JsbLkJu4akDU3O1+WnzUp1a4t0s3w1PqUqeeEOG+R+LTZMnKXBsZZmpIFjrfTRQKrH3k9XSxGWS+W5BDG95G5Gu+gWzCqDrpXNc47ZtdTbY2v5LraHDmRAhjQL7ni7vJU48inHciMmnlCe1kXAcMfEy80nWSutnP4R/KxuwA90VoisXSrgIiIJOd6cZBTFxaC/M1rCRqCTrbyBXGYdTaBdl08b/pR/uM+q5rD2aLm6x3JI6uhjUHL3ZvFOLKvoHhk00W2YNlHj8D/kz1V21i5LpNVfw08M5+Frsj/9t/ZcfLQ+SVglsmmM1MPUxSidJSHKHP5Cw8TopEM3FVtdLlgPe72Cwp6y3Fdnweb8nRRSre06qkNYRqFa084cA4IJNGJfCHcQbqZTVGZqi147JC1Yc/RSVT5LNYkry68JQXDlqDtV69yxjQVNdTU5dFxOHdMqn+KfDUN3cWiLIGuDS4NY6I7y76jkCeFl2U8d1WVJBI0BLb5XEatvvY7jyUEppdieobHJG7+wEcydGnx2B525qDXzi0hBuAHyuO2wdYHlyWOKyue3UB3MnQnucNj46d91UYnjoc/+HfFd72tc4xkg5b9kSE77Em1uF1SUtqdjcePfJJM34dUaGaZwBcS9xOwJ1t5DTyXUYTXxzMzRvDxtpwOhsQdQdR6rnZejwqGZZXCFjSHBwjDyLfE7PIdOzcaDjxVr0VwtsMZEZkkLzmLndp7rAMZfYABoAXKcF3dtne3S6qootKWfqp438L5T/S7Q/Q+S7ZcRi1K4DUWuL/uy6vCarrIY38S0X8RofcFaNK2rgzLq0mlNfcTERFuMAREQBzHT+W1Owc5W+ga4/oqGgOis/tFfpAP5pD6BoHzKq8OOi5Wpf9Q7OlX9FFpGFQ9MsI6+ne3jY2V/EFrq26FKQ3ycfR1Zfh9Lm+LqwD4t7B/xWcLyQFExKqbGBED8ObQfzPc4fMKzw+HsC/JdqPMUzy8+Mkl9SUJ9Fc4c/RVLYeasKR9gFKAnYm7sXUbDXrfUtzwvA3sSPLVVmD1FwFbwU/uOgBWDnIXaLVm4oLsSOWV7BamFM1yggPKqyNbFWTyoFWQCCghlHj9Z1Meli9zmsjB4uJ49wFz5L3DqBkby55Es8lu7QDQfysHL6qprqoT1d7Xjp7+crht5N/yVzh8GT76QEyO+Fo37h3ABYNRkt7fB2NDgSjvfbLumwDP2p3XaNQzZg8vxea3R11jlgYXlumfZg4fF+LwF0p4+saHzO0H4dmD+38R8bqwhc34rZGNG53I7hsPNIS9jbJ13yR6+ncGAyPDnngCTYWvp3K16JyXp7flc8e9/qucieXDM5xJPPgOQHBXvQ4/dyD/qH3a1WwNPJx7CtTFrFT9zoERF0TlhERAHGfaINafxk/8ArVVQFWv2hnWn8ZfkxVdFsuTqfms7el+Svx/2WsRWFW/ReRuWmrNwk2MS5OKHRh81VNJ1gAz3Ayl2lh3hXE9NUNsGOjJ7w76LZh0wzyDUHNfXw4Kxp7FxJutMc80kkzPPR4m3JooKmjrDa0rBzsCPndWVBh9Sy2aRsjSNWuBBH9Lmj5q5ijF1PjaOCus0/cVLS4vYoqKWaKTVmaI8nAuHkbXC8ZTNjILCfjOlj8JOhtw0V3JGtDolZamaFPQY5dNmUtU3QBw15Lx8w2utToRyWl9IFdav3Qt/w/2l+n/TfLUhthfUr0VAAUJ1EL3481g6l7z6lH/sXsV/l0v8kSZqzkuc6VYsY4HPGpGw4knYequDRePqV43DRfZVes9kWX8NfmX6HO4FRNDAX6u3I/M8m7nHzV7BMG3kfZztg0cBwHd3lTGYaOSksoRyWJyk3Z1UoxVEWmxOO2aUm4v2Q0kDh2QNz7qK/EHTG1i2MHss4nkX8z3K2NALbLU6kA4Ibk1RaO1OzWNGq96Gf+XJ/X/8QqKVX3QsfcvP/UP+LU7TfMM+q+UzoURF1DjhERAHIfaJCckL+DXub/3NBH+BVLQu0XXdMabPSSc25Xj+0i/tdcZhZu63ddczVR+OzsaSV4q9i2BR7dFmGrwuWeh9kZ9ADwWBw5w+FxHuFND1k16KJ3Mr43Oae36jUefJWmE1DXtJDgQNNCsDqqyswSNxJALXHixzmE+JaRdXUmirSkXsz281HNua5WXB5mH7qof4SWkHqdfdeCrqo/jjY8c2Psf+136qN6ZZYq6Z05csTKFzLOljL5XhzDyIv/jdWUeIg7bIDbRZ5wvQQoAnWReVAUTrBAbKG2YrJsqCKJwlCy65Qg9ZhysmVaJXWrx+y0goHqxFGqtGmi6LopFlpwfzOc73t9FzVQ/NoF29DTdXGxn5QB58fdaNPH4mzNq5VBRN6Ii3HMP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80975" y="-1409700"/>
            <a:ext cx="25241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1447800" cy="1864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50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4343400" cy="5334000"/>
          </a:xfrm>
        </p:spPr>
        <p:txBody>
          <a:bodyPr/>
          <a:lstStyle/>
          <a:p>
            <a:r>
              <a:rPr lang="en-US" dirty="0" smtClean="0"/>
              <a:t>Advisory Board members and their friends/colleagues</a:t>
            </a:r>
          </a:p>
          <a:p>
            <a:r>
              <a:rPr lang="en-US" dirty="0" smtClean="0"/>
              <a:t>Hospitals</a:t>
            </a:r>
          </a:p>
          <a:p>
            <a:r>
              <a:rPr lang="en-US" dirty="0" smtClean="0"/>
              <a:t>Skilled Care</a:t>
            </a:r>
          </a:p>
          <a:p>
            <a:r>
              <a:rPr lang="en-US" dirty="0" smtClean="0"/>
              <a:t>Large HMOs (Kaiser)</a:t>
            </a:r>
          </a:p>
          <a:p>
            <a:r>
              <a:rPr lang="en-US" dirty="0" smtClean="0"/>
              <a:t>Retired doctors</a:t>
            </a:r>
          </a:p>
          <a:p>
            <a:r>
              <a:rPr lang="en-US" dirty="0" smtClean="0"/>
              <a:t>Businesses</a:t>
            </a:r>
          </a:p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598" y="1295400"/>
            <a:ext cx="501265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77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Compensation while in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343400" cy="5029200"/>
          </a:xfrm>
        </p:spPr>
        <p:txBody>
          <a:bodyPr/>
          <a:lstStyle/>
          <a:p>
            <a:r>
              <a:rPr lang="en-US" b="1" dirty="0" smtClean="0"/>
              <a:t>Freshmen</a:t>
            </a:r>
            <a:r>
              <a:rPr lang="en-US" dirty="0" smtClean="0"/>
              <a:t> – First Aid/CPR</a:t>
            </a:r>
          </a:p>
          <a:p>
            <a:r>
              <a:rPr lang="en-US" b="1" dirty="0" smtClean="0"/>
              <a:t>Sophomores</a:t>
            </a:r>
            <a:r>
              <a:rPr lang="en-US" dirty="0" smtClean="0"/>
              <a:t>  (16+)- Certified Nursing Assistant</a:t>
            </a:r>
          </a:p>
          <a:p>
            <a:r>
              <a:rPr lang="en-US" b="1" dirty="0" smtClean="0"/>
              <a:t>Juniors</a:t>
            </a:r>
            <a:r>
              <a:rPr lang="en-US" dirty="0" smtClean="0"/>
              <a:t> – Medical Assisting</a:t>
            </a:r>
          </a:p>
          <a:p>
            <a:r>
              <a:rPr lang="en-US" b="1" dirty="0" smtClean="0"/>
              <a:t>Seniors</a:t>
            </a:r>
            <a:r>
              <a:rPr lang="en-US" dirty="0" smtClean="0"/>
              <a:t> – EMT 1</a:t>
            </a:r>
            <a:endParaRPr lang="en-US" dirty="0"/>
          </a:p>
        </p:txBody>
      </p:sp>
      <p:pic>
        <p:nvPicPr>
          <p:cNvPr id="6146" name="Picture 2" descr="J:\PAHS\NAF Distinguished\old\files\2-6-1_Photo 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0"/>
            <a:ext cx="418281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dirty="0" smtClean="0"/>
              <a:t>Quality CTE and Core Teachers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799" y="1752600"/>
            <a:ext cx="4418445" cy="4419600"/>
          </a:xfrm>
        </p:spPr>
        <p:txBody>
          <a:bodyPr/>
          <a:lstStyle/>
          <a:p>
            <a:r>
              <a:rPr lang="en-US" dirty="0" smtClean="0"/>
              <a:t>CTE – retired or injured professionals</a:t>
            </a:r>
          </a:p>
          <a:p>
            <a:r>
              <a:rPr lang="en-US" dirty="0" smtClean="0"/>
              <a:t>Look around the district</a:t>
            </a:r>
          </a:p>
          <a:p>
            <a:r>
              <a:rPr lang="en-US" dirty="0" smtClean="0"/>
              <a:t>Ask around town</a:t>
            </a:r>
          </a:p>
          <a:p>
            <a:r>
              <a:rPr lang="en-US" dirty="0" smtClean="0"/>
              <a:t>Put the word out</a:t>
            </a:r>
          </a:p>
          <a:p>
            <a:r>
              <a:rPr lang="en-US" dirty="0" smtClean="0"/>
              <a:t>Principal isn’t the only recruiter!</a:t>
            </a:r>
          </a:p>
          <a:p>
            <a:endParaRPr lang="en-US" dirty="0"/>
          </a:p>
        </p:txBody>
      </p:sp>
      <p:pic>
        <p:nvPicPr>
          <p:cNvPr id="7170" name="Picture 2" descr="J:\PAHS\PAHS Photos\20121031_133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0136"/>
            <a:ext cx="4165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52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335</Words>
  <Application>Microsoft Office PowerPoint</Application>
  <PresentationFormat>On-screen Show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Presenters</vt:lpstr>
      <vt:lpstr>About PAHS</vt:lpstr>
      <vt:lpstr>Advisory Board</vt:lpstr>
      <vt:lpstr>Building a Strong Board</vt:lpstr>
      <vt:lpstr>Industry Partners/Internships</vt:lpstr>
      <vt:lpstr>Scholarships</vt:lpstr>
      <vt:lpstr>Compensation while in School</vt:lpstr>
      <vt:lpstr>Quality CTE and Core Teachers</vt:lpstr>
      <vt:lpstr>Quality Curriculum</vt:lpstr>
      <vt:lpstr>Roundtable Questions</vt:lpstr>
    </vt:vector>
  </TitlesOfParts>
  <Company>PUSD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8</cp:revision>
  <dcterms:created xsi:type="dcterms:W3CDTF">2014-02-03T21:10:37Z</dcterms:created>
  <dcterms:modified xsi:type="dcterms:W3CDTF">2014-02-03T22:26:16Z</dcterms:modified>
</cp:coreProperties>
</file>